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95" r:id="rId3"/>
    <p:sldId id="258" r:id="rId4"/>
    <p:sldId id="259" r:id="rId5"/>
    <p:sldId id="307" r:id="rId6"/>
    <p:sldId id="310" r:id="rId7"/>
    <p:sldId id="309" r:id="rId8"/>
    <p:sldId id="308" r:id="rId9"/>
    <p:sldId id="323" r:id="rId10"/>
    <p:sldId id="311" r:id="rId11"/>
    <p:sldId id="312" r:id="rId12"/>
    <p:sldId id="313" r:id="rId13"/>
    <p:sldId id="314" r:id="rId14"/>
    <p:sldId id="315" r:id="rId15"/>
    <p:sldId id="316" r:id="rId16"/>
    <p:sldId id="262" r:id="rId17"/>
    <p:sldId id="318" r:id="rId18"/>
    <p:sldId id="319" r:id="rId19"/>
    <p:sldId id="320" r:id="rId20"/>
    <p:sldId id="324" r:id="rId21"/>
    <p:sldId id="325" r:id="rId22"/>
    <p:sldId id="326" r:id="rId23"/>
    <p:sldId id="32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matic SC" panose="020B0604020202020204" charset="-79"/>
      <p:regular r:id="rId30"/>
      <p:bold r:id="rId31"/>
    </p:embeddedFont>
    <p:embeddedFont>
      <p:font typeface="Comic Sans MS" panose="030F0702030302020204" pitchFamily="66" charset="0"/>
      <p:regular r:id="rId32"/>
      <p:bold r:id="rId33"/>
      <p:italic r:id="rId34"/>
      <p:boldItalic r:id="rId35"/>
    </p:embeddedFont>
    <p:embeddedFont>
      <p:font typeface="Quicksand" panose="020B0604020202020204" charset="0"/>
      <p:regular r:id="rId36"/>
      <p:bold r:id="rId37"/>
    </p:embeddedFont>
    <p:embeddedFont>
      <p:font typeface="Short Stack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A V" initials="HAV" lastIdx="1" clrIdx="0">
    <p:extLst>
      <p:ext uri="{19B8F6BF-5375-455C-9EA6-DF929625EA0E}">
        <p15:presenceInfo xmlns:p15="http://schemas.microsoft.com/office/powerpoint/2012/main" userId="Hemanth A 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0T15:45:08.35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0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8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438" name="Google Shape;438;p8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58" name="Google Shape;458;p8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1" name="Google Shape;461;p8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63" name="Google Shape;463;p8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6" name="Google Shape;466;p8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86" name="Google Shape;486;p8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89" name="Google Shape;489;p8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91" name="Google Shape;491;p8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92" name="Google Shape;492;p8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95" name="Google Shape;495;p8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97" name="Google Shape;497;p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ometheus.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Capstone project Presentation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sz="6000" dirty="0">
                <a:solidFill>
                  <a:schemeClr val="accent4"/>
                </a:solidFill>
              </a:rPr>
              <a:t>2.</a:t>
            </a:r>
          </a:p>
          <a:p>
            <a:pPr marL="0" lvl="0" indent="0">
              <a:buNone/>
            </a:pPr>
            <a:r>
              <a:rPr lang="en-IN" sz="6000" dirty="0"/>
              <a:t>      Jira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30" name="Picture 6" descr="Validating software development tools used for GxP and MedDev - Radbee">
            <a:extLst>
              <a:ext uri="{FF2B5EF4-FFF2-40B4-BE49-F238E27FC236}">
                <a16:creationId xmlns:a16="http://schemas.microsoft.com/office/drawing/2014/main" id="{A902DEBE-8C4D-4D57-8F6A-C6C80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77" y="1883317"/>
            <a:ext cx="2619863" cy="1637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10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52200" y="699655"/>
            <a:ext cx="5039700" cy="3229370"/>
          </a:xfrm>
        </p:spPr>
        <p:txBody>
          <a:bodyPr/>
          <a:lstStyle/>
          <a:p>
            <a:r>
              <a:rPr lang="en-GB" sz="2800" i="0" dirty="0">
                <a:solidFill>
                  <a:schemeClr val="tx2">
                    <a:lumMod val="10000"/>
                  </a:schemeClr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Software application used for issue tracking and project management.</a:t>
            </a:r>
          </a:p>
          <a:p>
            <a:r>
              <a:rPr lang="en-GB" sz="2800" i="0" dirty="0">
                <a:solidFill>
                  <a:schemeClr val="tx2">
                    <a:lumMod val="10000"/>
                  </a:schemeClr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 Developed by the australian software company Atlassian.</a:t>
            </a:r>
          </a:p>
          <a:p>
            <a:r>
              <a:rPr lang="en-GB" sz="2800" i="0" dirty="0">
                <a:solidFill>
                  <a:schemeClr val="tx2">
                    <a:lumMod val="10000"/>
                  </a:schemeClr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Widely used by agile development teams to track bugs, stories, epics, and other tasks</a:t>
            </a:r>
            <a:r>
              <a:rPr lang="en-GB" sz="2800" i="0" dirty="0">
                <a:solidFill>
                  <a:srgbClr val="6A6E72"/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.</a:t>
            </a:r>
          </a:p>
          <a:p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Pure java based application and supports all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</a:rPr>
              <a:t>Os</a:t>
            </a:r>
            <a:r>
              <a:rPr lang="en-GB" sz="2800" dirty="0"/>
              <a:t>.</a:t>
            </a:r>
          </a:p>
          <a:p>
            <a:endParaRPr lang="en-GB" sz="2400" b="0" i="0" dirty="0">
              <a:solidFill>
                <a:srgbClr val="6A6E72"/>
              </a:solidFill>
              <a:effectLst/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endParaRPr lang="en-IN" sz="24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425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E6C26-00EA-4F72-9E85-74CEA948A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2200" y="512618"/>
            <a:ext cx="5039700" cy="4177146"/>
          </a:xfrm>
        </p:spPr>
        <p:txBody>
          <a:bodyPr/>
          <a:lstStyle/>
          <a:p>
            <a:r>
              <a:rPr lang="en-GB" dirty="0"/>
              <a:t>JIRA </a:t>
            </a:r>
            <a:r>
              <a:rPr lang="en-GB" sz="2400" dirty="0"/>
              <a:t>project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400" dirty="0"/>
              <a:t>a collection of issues</a:t>
            </a:r>
          </a:p>
          <a:p>
            <a:pPr marL="0" indent="0" algn="l">
              <a:buNone/>
            </a:pPr>
            <a:endParaRPr lang="en-GB" sz="2400" dirty="0" smtClean="0"/>
          </a:p>
          <a:p>
            <a:pPr marL="0" indent="0" algn="l">
              <a:buNone/>
            </a:pPr>
            <a:r>
              <a:rPr lang="en-GB" sz="2400" dirty="0" smtClean="0"/>
              <a:t>Types:</a:t>
            </a:r>
            <a:endParaRPr lang="en-GB" sz="2400" dirty="0"/>
          </a:p>
          <a:p>
            <a:pPr marL="457200" lvl="1" indent="0" algn="l">
              <a:buNone/>
            </a:pPr>
            <a:r>
              <a:rPr lang="en-GB" sz="2400" dirty="0"/>
              <a:t>Software development project</a:t>
            </a:r>
          </a:p>
          <a:p>
            <a:pPr marL="457200" lvl="1" indent="0" algn="l">
              <a:buNone/>
            </a:pPr>
            <a:r>
              <a:rPr lang="en-GB" sz="2400" dirty="0"/>
              <a:t>Marketing project</a:t>
            </a:r>
          </a:p>
          <a:p>
            <a:pPr marL="457200" lvl="1" indent="0" algn="l">
              <a:buNone/>
            </a:pPr>
            <a:r>
              <a:rPr lang="en-GB" sz="2400" dirty="0"/>
              <a:t>Help desk tracking project</a:t>
            </a:r>
          </a:p>
          <a:p>
            <a:pPr marL="457200" lvl="1" indent="0" algn="l">
              <a:buNone/>
            </a:pPr>
            <a:r>
              <a:rPr lang="en-GB" sz="2400" dirty="0"/>
              <a:t>Leave request management project</a:t>
            </a:r>
          </a:p>
          <a:p>
            <a:pPr marL="457200" lvl="1" indent="0" algn="l">
              <a:buNone/>
            </a:pPr>
            <a:r>
              <a:rPr lang="en-GB" sz="2400" dirty="0"/>
              <a:t>Employee performance system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761B2-1B90-455C-9258-F92912538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87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DCC43-23BA-44C8-8843-A7B7CABE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4372" y="886692"/>
            <a:ext cx="5592726" cy="3493922"/>
          </a:xfrm>
        </p:spPr>
        <p:txBody>
          <a:bodyPr/>
          <a:lstStyle/>
          <a:p>
            <a:r>
              <a:rPr lang="en-GB" dirty="0">
                <a:latin typeface="Amatic SC" panose="00000500000000000000" pitchFamily="2" charset="-79"/>
                <a:cs typeface="Amatic SC" panose="00000500000000000000" pitchFamily="2" charset="-79"/>
              </a:rPr>
              <a:t>JIRA </a:t>
            </a: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ISSUES</a:t>
            </a: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Track bug or issue that underlies the project.</a:t>
            </a:r>
            <a:endParaRPr lang="en-GB" sz="2800" dirty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Displays all type of items that can be created &amp;</a:t>
            </a: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tracked via JIRA testing tool</a:t>
            </a:r>
            <a:endParaRPr lang="en-GB" sz="2800" dirty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AN ISSUE CAN BE DEPENDENT ON THE ORGANIZATION AND REQUIREMENTS.</a:t>
            </a:r>
          </a:p>
          <a:p>
            <a:pPr marL="0" indent="0">
              <a:buNone/>
            </a:pPr>
            <a:endParaRPr lang="en-GB" sz="2800" dirty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956F5-B07D-45F2-A26E-DCE7D2EE1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9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BDE290-C8FC-4DA6-983E-0B1530FE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2865" y="519546"/>
            <a:ext cx="5911702" cy="3903598"/>
          </a:xfrm>
        </p:spPr>
        <p:txBody>
          <a:bodyPr/>
          <a:lstStyle/>
          <a:p>
            <a:r>
              <a:rPr lang="en-GB" dirty="0"/>
              <a:t>JIRA </a:t>
            </a: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Workflow</a:t>
            </a: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Set of statuses and transitions that an issue goes</a:t>
            </a:r>
          </a:p>
          <a:p>
            <a:pPr marL="0" indent="0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through during its life cycle.</a:t>
            </a:r>
          </a:p>
          <a:p>
            <a:pPr marL="0" indent="0" algn="l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 Main stages</a:t>
            </a:r>
          </a:p>
          <a:p>
            <a:pPr marL="457200" lvl="1" indent="0" algn="l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Open Issue                              </a:t>
            </a:r>
          </a:p>
          <a:p>
            <a:pPr marL="457200" lvl="1" indent="0" algn="l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Resolved Issue</a:t>
            </a:r>
          </a:p>
          <a:p>
            <a:pPr marL="457200" lvl="1" indent="0" algn="l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InProgress Issue</a:t>
            </a:r>
          </a:p>
          <a:p>
            <a:pPr marL="457200" lvl="1" indent="0" algn="l">
              <a:buNone/>
            </a:pPr>
            <a:r>
              <a:rPr lang="en-GB" sz="2400" dirty="0" err="1">
                <a:latin typeface="Amatic SC" panose="00000500000000000000" pitchFamily="2" charset="-79"/>
                <a:cs typeface="Amatic SC" panose="00000500000000000000" pitchFamily="2" charset="-79"/>
              </a:rPr>
              <a:t>ReOpened</a:t>
            </a: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 Issue</a:t>
            </a:r>
          </a:p>
          <a:p>
            <a:pPr marL="457200" lvl="1" indent="0" algn="l">
              <a:buNone/>
            </a:pPr>
            <a:r>
              <a:rPr lang="en-GB" sz="2400" dirty="0">
                <a:latin typeface="Amatic SC" panose="00000500000000000000" pitchFamily="2" charset="-79"/>
                <a:cs typeface="Amatic SC" panose="00000500000000000000" pitchFamily="2" charset="-79"/>
              </a:rPr>
              <a:t>Close Issue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ED2E2-2720-4D4D-A0DE-0CB8BDECA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4" descr="Working with workflows | Administering Jira applications Data Center and  Server 8.20 | Atlassian Documentation">
            <a:extLst>
              <a:ext uri="{FF2B5EF4-FFF2-40B4-BE49-F238E27FC236}">
                <a16:creationId xmlns:a16="http://schemas.microsoft.com/office/drawing/2014/main" id="{707FD19D-96B2-4988-AD83-2725EB6C5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5130" r="6267" b="6481"/>
          <a:stretch/>
        </p:blipFill>
        <p:spPr bwMode="auto">
          <a:xfrm>
            <a:off x="4297625" y="2449390"/>
            <a:ext cx="4357809" cy="24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4" name="Google Shape;1434;p49">
            <a:extLst>
              <a:ext uri="{FF2B5EF4-FFF2-40B4-BE49-F238E27FC236}">
                <a16:creationId xmlns:a16="http://schemas.microsoft.com/office/drawing/2014/main" id="{20C57914-F48E-4823-AE2E-649B742FDE44}"/>
              </a:ext>
            </a:extLst>
          </p:cNvPr>
          <p:cNvGrpSpPr/>
          <p:nvPr/>
        </p:nvGrpSpPr>
        <p:grpSpPr>
          <a:xfrm>
            <a:off x="3381128" y="1669312"/>
            <a:ext cx="2381693" cy="2220263"/>
            <a:chOff x="6506504" y="937343"/>
            <a:chExt cx="744273" cy="793950"/>
          </a:xfrm>
        </p:grpSpPr>
        <p:sp>
          <p:nvSpPr>
            <p:cNvPr id="5" name="Google Shape;1435;p49">
              <a:extLst>
                <a:ext uri="{FF2B5EF4-FFF2-40B4-BE49-F238E27FC236}">
                  <a16:creationId xmlns:a16="http://schemas.microsoft.com/office/drawing/2014/main" id="{C5FE5813-0860-44E3-A639-89E1F935C078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36;p49">
              <a:extLst>
                <a:ext uri="{FF2B5EF4-FFF2-40B4-BE49-F238E27FC236}">
                  <a16:creationId xmlns:a16="http://schemas.microsoft.com/office/drawing/2014/main" id="{B6F4C2BC-00B8-4F12-BE12-C996EFD88D6E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 OF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37;p49">
              <a:extLst>
                <a:ext uri="{FF2B5EF4-FFF2-40B4-BE49-F238E27FC236}">
                  <a16:creationId xmlns:a16="http://schemas.microsoft.com/office/drawing/2014/main" id="{072E16E9-9364-4339-9318-EC1191DFF0A5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JIRA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1438;p49">
              <a:extLst>
                <a:ext uri="{FF2B5EF4-FFF2-40B4-BE49-F238E27FC236}">
                  <a16:creationId xmlns:a16="http://schemas.microsoft.com/office/drawing/2014/main" id="{74376EC9-0ECD-484F-B9FB-535D509416E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" name="Google Shape;1439;p49">
                <a:extLst>
                  <a:ext uri="{FF2B5EF4-FFF2-40B4-BE49-F238E27FC236}">
                    <a16:creationId xmlns:a16="http://schemas.microsoft.com/office/drawing/2014/main" id="{0E105742-4C5A-4938-B69E-92420D0AA805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440;p49">
                <a:extLst>
                  <a:ext uri="{FF2B5EF4-FFF2-40B4-BE49-F238E27FC236}">
                    <a16:creationId xmlns:a16="http://schemas.microsoft.com/office/drawing/2014/main" id="{9C9DB1A9-0860-4142-A5B5-58CA1FC0B219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41;p49">
                <a:extLst>
                  <a:ext uri="{FF2B5EF4-FFF2-40B4-BE49-F238E27FC236}">
                    <a16:creationId xmlns:a16="http://schemas.microsoft.com/office/drawing/2014/main" id="{0739AB47-7C70-4FC3-B8E0-C4075F831AAE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42;p49">
                <a:extLst>
                  <a:ext uri="{FF2B5EF4-FFF2-40B4-BE49-F238E27FC236}">
                    <a16:creationId xmlns:a16="http://schemas.microsoft.com/office/drawing/2014/main" id="{1862A7C0-7B12-4961-8F98-9341A754D3F5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443;p49">
                <a:extLst>
                  <a:ext uri="{FF2B5EF4-FFF2-40B4-BE49-F238E27FC236}">
                    <a16:creationId xmlns:a16="http://schemas.microsoft.com/office/drawing/2014/main" id="{294B930B-AC73-495D-98CC-EC4F134BB1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44;p49">
                <a:extLst>
                  <a:ext uri="{FF2B5EF4-FFF2-40B4-BE49-F238E27FC236}">
                    <a16:creationId xmlns:a16="http://schemas.microsoft.com/office/drawing/2014/main" id="{D1F75D3F-8237-499A-82B8-1A55E4B56E70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45;p49">
                <a:extLst>
                  <a:ext uri="{FF2B5EF4-FFF2-40B4-BE49-F238E27FC236}">
                    <a16:creationId xmlns:a16="http://schemas.microsoft.com/office/drawing/2014/main" id="{93C82446-EDA1-45E1-801A-8DF2E5533720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46;p49">
                <a:extLst>
                  <a:ext uri="{FF2B5EF4-FFF2-40B4-BE49-F238E27FC236}">
                    <a16:creationId xmlns:a16="http://schemas.microsoft.com/office/drawing/2014/main" id="{28A0854B-51F4-4C26-B4DC-7B6FE4CB4073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47;p49">
                <a:extLst>
                  <a:ext uri="{FF2B5EF4-FFF2-40B4-BE49-F238E27FC236}">
                    <a16:creationId xmlns:a16="http://schemas.microsoft.com/office/drawing/2014/main" id="{8CFD928D-7CAF-481D-B24D-957417998FD0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48;p49">
                <a:extLst>
                  <a:ext uri="{FF2B5EF4-FFF2-40B4-BE49-F238E27FC236}">
                    <a16:creationId xmlns:a16="http://schemas.microsoft.com/office/drawing/2014/main" id="{22586B90-870C-4E62-8E8B-BB051DB1CADE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023846-1B0A-4F29-9638-7066F1CFF02D}"/>
              </a:ext>
            </a:extLst>
          </p:cNvPr>
          <p:cNvSpPr txBox="1"/>
          <p:nvPr/>
        </p:nvSpPr>
        <p:spPr>
          <a:xfrm>
            <a:off x="2805728" y="1715024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Multilingual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95815-F3B6-40B1-A0F3-4AC034E23163}"/>
              </a:ext>
            </a:extLst>
          </p:cNvPr>
          <p:cNvSpPr txBox="1"/>
          <p:nvPr/>
        </p:nvSpPr>
        <p:spPr>
          <a:xfrm>
            <a:off x="1151248" y="247838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 with Team Growth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02FF6-4824-4DEB-8C75-F50DE186066F}"/>
              </a:ext>
            </a:extLst>
          </p:cNvPr>
          <p:cNvSpPr txBox="1"/>
          <p:nvPr/>
        </p:nvSpPr>
        <p:spPr>
          <a:xfrm>
            <a:off x="4222651" y="130277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Boards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CC212D-1D4F-4906-A437-74C2A83BFF2C}"/>
              </a:ext>
            </a:extLst>
          </p:cNvPr>
          <p:cNvSpPr txBox="1"/>
          <p:nvPr/>
        </p:nvSpPr>
        <p:spPr>
          <a:xfrm>
            <a:off x="5388854" y="1699763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Notifications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A15DB0-3B1B-4D6D-B668-6B01E04F880F}"/>
              </a:ext>
            </a:extLst>
          </p:cNvPr>
          <p:cNvSpPr txBox="1"/>
          <p:nvPr/>
        </p:nvSpPr>
        <p:spPr>
          <a:xfrm>
            <a:off x="6021638" y="256090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6B2A8-9FB1-4714-8C7A-24055B16393D}"/>
              </a:ext>
            </a:extLst>
          </p:cNvPr>
          <p:cNvSpPr txBox="1"/>
          <p:nvPr/>
        </p:nvSpPr>
        <p:spPr>
          <a:xfrm>
            <a:off x="2459186" y="336907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 Details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278C3-4DE2-40F1-BC56-87AA8C8CF72F}"/>
              </a:ext>
            </a:extLst>
          </p:cNvPr>
          <p:cNvSpPr txBox="1"/>
          <p:nvPr/>
        </p:nvSpPr>
        <p:spPr>
          <a:xfrm>
            <a:off x="5527317" y="3476368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 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8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9"/>
          <p:cNvSpPr/>
          <p:nvPr/>
        </p:nvSpPr>
        <p:spPr>
          <a:xfrm>
            <a:off x="1961327" y="47632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771661" y="82853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1752916" y="359562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6000" dirty="0" smtClean="0">
                <a:solidFill>
                  <a:schemeClr val="accent4"/>
                </a:solidFill>
              </a:rPr>
              <a:t>3.</a:t>
            </a:r>
            <a:br>
              <a:rPr lang="en-IN" sz="6000" dirty="0" smtClean="0">
                <a:solidFill>
                  <a:schemeClr val="accent4"/>
                </a:solidFill>
              </a:rPr>
            </a:br>
            <a:r>
              <a:rPr lang="en-IN" sz="6000" dirty="0" smtClean="0"/>
              <a:t>Prometheus</a:t>
            </a:r>
            <a:endParaRPr sz="6000" dirty="0">
              <a:solidFill>
                <a:schemeClr val="lt1"/>
              </a:solidFill>
            </a:endParaRPr>
          </a:p>
        </p:txBody>
      </p:sp>
      <p:pic>
        <p:nvPicPr>
          <p:cNvPr id="9" name="Picture 2" descr="Container monitoring system Prometheus gets a major update - SiliconANGLE">
            <a:extLst>
              <a:ext uri="{FF2B5EF4-FFF2-40B4-BE49-F238E27FC236}">
                <a16:creationId xmlns:a16="http://schemas.microsoft.com/office/drawing/2014/main" id="{818A67BD-29B8-4A7E-A7A8-9778ED7D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00" y="1810946"/>
            <a:ext cx="2479964" cy="15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33A34-0DB5-494B-BDBB-271A64CF8FAA}"/>
              </a:ext>
            </a:extLst>
          </p:cNvPr>
          <p:cNvSpPr txBox="1"/>
          <p:nvPr/>
        </p:nvSpPr>
        <p:spPr>
          <a:xfrm>
            <a:off x="173182" y="429491"/>
            <a:ext cx="849283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omic Sans MS" panose="030F0702030302020204" pitchFamily="66" charset="0"/>
              </a:rPr>
              <a:t>INTRODUCTION</a:t>
            </a:r>
          </a:p>
          <a:p>
            <a:endParaRPr lang="en-IN" dirty="0">
              <a:latin typeface="Comic Sans MS" panose="030F0702030302020204" pitchFamily="66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IN" sz="1600" dirty="0">
                <a:latin typeface="Comic Sans MS" panose="030F0702030302020204" pitchFamily="66" charset="0"/>
              </a:rPr>
              <a:t>Open Source monitoring and alerting system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Alerting rules can be created within Prometheus and configure to send custom alerts to Alert manager.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Metrics-based time series database, designed for </a:t>
            </a:r>
            <a:r>
              <a:rPr lang="en-US" sz="1600" dirty="0" smtClean="0">
                <a:latin typeface="Comic Sans MS" panose="030F0702030302020204" pitchFamily="66" charset="0"/>
              </a:rPr>
              <a:t>white-box </a:t>
            </a:r>
            <a:r>
              <a:rPr lang="en-US" sz="1600" dirty="0">
                <a:latin typeface="Comic Sans MS" panose="030F0702030302020204" pitchFamily="66" charset="0"/>
              </a:rPr>
              <a:t>monitoring.</a:t>
            </a:r>
            <a:endParaRPr lang="en-IN" sz="1600" dirty="0">
              <a:latin typeface="Comic Sans MS" panose="030F0702030302020204" pitchFamily="66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Most Prometheus components are written in Go (Some are also written in Java, Python, and Ruby).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Go is a statically typed, compiled programming language designed at Google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Comic Sans MS" panose="030F0702030302020204" pitchFamily="66" charset="0"/>
              </a:rPr>
              <a:t>Prometheus is a monitoring and alerting tool which works along with </a:t>
            </a:r>
            <a:r>
              <a:rPr lang="en-US" sz="1600" dirty="0" err="1" smtClean="0">
                <a:latin typeface="Comic Sans MS" panose="030F0702030302020204" pitchFamily="66" charset="0"/>
              </a:rPr>
              <a:t>grafana</a:t>
            </a:r>
            <a:endParaRPr lang="en-US" sz="1600" dirty="0">
              <a:latin typeface="Comic Sans MS" panose="030F0702030302020204" pitchFamily="66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BC51D-4853-4029-B81B-4E812E5EC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3" name="Google Shape;1665;p49">
            <a:extLst>
              <a:ext uri="{FF2B5EF4-FFF2-40B4-BE49-F238E27FC236}">
                <a16:creationId xmlns:a16="http://schemas.microsoft.com/office/drawing/2014/main" id="{EAFC1F71-B66F-414B-AF84-EE4BED86873C}"/>
              </a:ext>
            </a:extLst>
          </p:cNvPr>
          <p:cNvGrpSpPr/>
          <p:nvPr/>
        </p:nvGrpSpPr>
        <p:grpSpPr>
          <a:xfrm>
            <a:off x="259047" y="1565563"/>
            <a:ext cx="8528222" cy="2424545"/>
            <a:chOff x="3042485" y="5594633"/>
            <a:chExt cx="2338404" cy="510557"/>
          </a:xfrm>
        </p:grpSpPr>
        <p:sp>
          <p:nvSpPr>
            <p:cNvPr id="4" name="Google Shape;1666;p49">
              <a:extLst>
                <a:ext uri="{FF2B5EF4-FFF2-40B4-BE49-F238E27FC236}">
                  <a16:creationId xmlns:a16="http://schemas.microsoft.com/office/drawing/2014/main" id="{9CBA6852-0900-4289-9AC7-307D63C4712B}"/>
                </a:ext>
              </a:extLst>
            </p:cNvPr>
            <p:cNvSpPr/>
            <p:nvPr/>
          </p:nvSpPr>
          <p:spPr>
            <a:xfrm>
              <a:off x="3042485" y="5917507"/>
              <a:ext cx="441566" cy="174555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Simple operation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667;p49">
              <a:extLst>
                <a:ext uri="{FF2B5EF4-FFF2-40B4-BE49-F238E27FC236}">
                  <a16:creationId xmlns:a16="http://schemas.microsoft.com/office/drawing/2014/main" id="{EF3F033D-57D8-4E27-9A2B-8F989E4771A9}"/>
                </a:ext>
              </a:extLst>
            </p:cNvPr>
            <p:cNvSpPr/>
            <p:nvPr/>
          </p:nvSpPr>
          <p:spPr>
            <a:xfrm>
              <a:off x="3110865" y="5594633"/>
              <a:ext cx="441566" cy="174555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Dimensional data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68;p49">
              <a:extLst>
                <a:ext uri="{FF2B5EF4-FFF2-40B4-BE49-F238E27FC236}">
                  <a16:creationId xmlns:a16="http://schemas.microsoft.com/office/drawing/2014/main" id="{9E74CD27-EA61-4CED-957A-70CA7CD0E20E}"/>
                </a:ext>
              </a:extLst>
            </p:cNvPr>
            <p:cNvSpPr/>
            <p:nvPr/>
          </p:nvSpPr>
          <p:spPr>
            <a:xfrm>
              <a:off x="3591976" y="5917507"/>
              <a:ext cx="441566" cy="18768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Precise alerting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69;p49">
              <a:extLst>
                <a:ext uri="{FF2B5EF4-FFF2-40B4-BE49-F238E27FC236}">
                  <a16:creationId xmlns:a16="http://schemas.microsoft.com/office/drawing/2014/main" id="{67207EA0-FF31-4EB4-B6F0-5EE76379FF6F}"/>
                </a:ext>
              </a:extLst>
            </p:cNvPr>
            <p:cNvSpPr/>
            <p:nvPr/>
          </p:nvSpPr>
          <p:spPr>
            <a:xfrm>
              <a:off x="3760620" y="5594633"/>
              <a:ext cx="466173" cy="186718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/>
                <a:t>Powerful queries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70;p49">
              <a:extLst>
                <a:ext uri="{FF2B5EF4-FFF2-40B4-BE49-F238E27FC236}">
                  <a16:creationId xmlns:a16="http://schemas.microsoft.com/office/drawing/2014/main" id="{492A2D6A-C874-4DA9-9078-F27A2C16CAEB}"/>
                </a:ext>
              </a:extLst>
            </p:cNvPr>
            <p:cNvSpPr/>
            <p:nvPr/>
          </p:nvSpPr>
          <p:spPr>
            <a:xfrm>
              <a:off x="4141467" y="5917507"/>
              <a:ext cx="441566" cy="187683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Many client libraries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71;p49">
              <a:extLst>
                <a:ext uri="{FF2B5EF4-FFF2-40B4-BE49-F238E27FC236}">
                  <a16:creationId xmlns:a16="http://schemas.microsoft.com/office/drawing/2014/main" id="{7F8A03AD-18CB-42D5-98B3-779363CD2C9C}"/>
                </a:ext>
              </a:extLst>
            </p:cNvPr>
            <p:cNvSpPr/>
            <p:nvPr/>
          </p:nvSpPr>
          <p:spPr>
            <a:xfrm>
              <a:off x="4371480" y="5594633"/>
              <a:ext cx="466173" cy="186718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Great visualisation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72;p49">
              <a:extLst>
                <a:ext uri="{FF2B5EF4-FFF2-40B4-BE49-F238E27FC236}">
                  <a16:creationId xmlns:a16="http://schemas.microsoft.com/office/drawing/2014/main" id="{C9BE2470-E59A-45EA-98B5-FEF21F28855D}"/>
                </a:ext>
              </a:extLst>
            </p:cNvPr>
            <p:cNvSpPr/>
            <p:nvPr/>
          </p:nvSpPr>
          <p:spPr>
            <a:xfrm>
              <a:off x="4691892" y="5917507"/>
              <a:ext cx="466173" cy="187683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Many integrations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73;p49">
              <a:extLst>
                <a:ext uri="{FF2B5EF4-FFF2-40B4-BE49-F238E27FC236}">
                  <a16:creationId xmlns:a16="http://schemas.microsoft.com/office/drawing/2014/main" id="{4E099BFB-B6F5-425F-9BB3-63CAF6B92E03}"/>
                </a:ext>
              </a:extLst>
            </p:cNvPr>
            <p:cNvSpPr/>
            <p:nvPr/>
          </p:nvSpPr>
          <p:spPr>
            <a:xfrm>
              <a:off x="4899022" y="5594633"/>
              <a:ext cx="481867" cy="174555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Efficient storage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74;p49">
              <a:extLst>
                <a:ext uri="{FF2B5EF4-FFF2-40B4-BE49-F238E27FC236}">
                  <a16:creationId xmlns:a16="http://schemas.microsoft.com/office/drawing/2014/main" id="{1EC24D58-BB35-4972-9FFA-AE53F8F08123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75;p49">
              <a:extLst>
                <a:ext uri="{FF2B5EF4-FFF2-40B4-BE49-F238E27FC236}">
                  <a16:creationId xmlns:a16="http://schemas.microsoft.com/office/drawing/2014/main" id="{2A68B5A5-2235-4723-958D-6C0372391EB6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6;p49">
              <a:extLst>
                <a:ext uri="{FF2B5EF4-FFF2-40B4-BE49-F238E27FC236}">
                  <a16:creationId xmlns:a16="http://schemas.microsoft.com/office/drawing/2014/main" id="{CF1E9C80-7E51-44CF-B405-4A3A0F1B8595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7;p49">
              <a:extLst>
                <a:ext uri="{FF2B5EF4-FFF2-40B4-BE49-F238E27FC236}">
                  <a16:creationId xmlns:a16="http://schemas.microsoft.com/office/drawing/2014/main" id="{6D73C194-574A-4CA1-BC2D-F500C75A2FD7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78;p49">
              <a:extLst>
                <a:ext uri="{FF2B5EF4-FFF2-40B4-BE49-F238E27FC236}">
                  <a16:creationId xmlns:a16="http://schemas.microsoft.com/office/drawing/2014/main" id="{3F5A5396-973E-407E-ABED-F64F56900026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79;p49">
              <a:extLst>
                <a:ext uri="{FF2B5EF4-FFF2-40B4-BE49-F238E27FC236}">
                  <a16:creationId xmlns:a16="http://schemas.microsoft.com/office/drawing/2014/main" id="{8160975F-FCE4-4EB7-8C42-AE136B63D860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80;p49">
              <a:extLst>
                <a:ext uri="{FF2B5EF4-FFF2-40B4-BE49-F238E27FC236}">
                  <a16:creationId xmlns:a16="http://schemas.microsoft.com/office/drawing/2014/main" id="{069304B0-23DD-4DBB-9FD0-07A50F815082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D03C02-A36F-465F-A094-1378ACE915ED}"/>
              </a:ext>
            </a:extLst>
          </p:cNvPr>
          <p:cNvSpPr txBox="1"/>
          <p:nvPr/>
        </p:nvSpPr>
        <p:spPr>
          <a:xfrm>
            <a:off x="174363" y="450912"/>
            <a:ext cx="869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omic Sans MS" panose="030F0702030302020204" pitchFamily="66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428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87BF-CF07-4567-BA56-E07207D7C47A}"/>
              </a:ext>
            </a:extLst>
          </p:cNvPr>
          <p:cNvSpPr txBox="1"/>
          <p:nvPr/>
        </p:nvSpPr>
        <p:spPr>
          <a:xfrm>
            <a:off x="145473" y="169532"/>
            <a:ext cx="86660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Comic Sans MS" panose="030F0702030302020204" pitchFamily="66" charset="0"/>
              </a:rPr>
              <a:t>CONTINUOUS MONITORING- PROMETHEUS</a:t>
            </a:r>
          </a:p>
          <a:p>
            <a:endParaRPr lang="en-IN" sz="2000" b="1" dirty="0"/>
          </a:p>
          <a:p>
            <a:endParaRPr lang="en-IN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0ADD36-9105-4AA4-BD95-B960DA5F145A}"/>
              </a:ext>
            </a:extLst>
          </p:cNvPr>
          <p:cNvCxnSpPr>
            <a:cxnSpLocks/>
          </p:cNvCxnSpPr>
          <p:nvPr/>
        </p:nvCxnSpPr>
        <p:spPr>
          <a:xfrm>
            <a:off x="3449782" y="28678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FCB72-7001-4B93-B6DC-3688FA968605}"/>
              </a:ext>
            </a:extLst>
          </p:cNvPr>
          <p:cNvSpPr/>
          <p:nvPr/>
        </p:nvSpPr>
        <p:spPr>
          <a:xfrm>
            <a:off x="1284685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 Exception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E1EFE8-56BF-440E-A9DA-412517754900}"/>
              </a:ext>
            </a:extLst>
          </p:cNvPr>
          <p:cNvSpPr/>
          <p:nvPr/>
        </p:nvSpPr>
        <p:spPr>
          <a:xfrm>
            <a:off x="6974019" y="387118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 Spikes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0A5DD6-1EA2-427F-BCB7-C271F40BAEE1}"/>
              </a:ext>
            </a:extLst>
          </p:cNvPr>
          <p:cNvSpPr/>
          <p:nvPr/>
        </p:nvSpPr>
        <p:spPr>
          <a:xfrm>
            <a:off x="1284685" y="393469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Server CPU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7617F7-738C-463D-BC93-0D70F740BD91}"/>
              </a:ext>
            </a:extLst>
          </p:cNvPr>
          <p:cNvSpPr/>
          <p:nvPr/>
        </p:nvSpPr>
        <p:spPr>
          <a:xfrm>
            <a:off x="6974019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Memory Usage</a:t>
            </a:r>
          </a:p>
        </p:txBody>
      </p:sp>
      <p:pic>
        <p:nvPicPr>
          <p:cNvPr id="1030" name="Picture 6" descr="Computer round icon Royalty Free Vector Image - VectorStock">
            <a:extLst>
              <a:ext uri="{FF2B5EF4-FFF2-40B4-BE49-F238E27FC236}">
                <a16:creationId xmlns:a16="http://schemas.microsoft.com/office/drawing/2014/main" id="{7686EF3D-8695-4263-8ECC-E97CAAA07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253" r="5055" b="12188"/>
          <a:stretch/>
        </p:blipFill>
        <p:spPr bwMode="auto">
          <a:xfrm>
            <a:off x="3567807" y="1605630"/>
            <a:ext cx="2557036" cy="25322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2400" y="1073727"/>
            <a:ext cx="4919400" cy="2424546"/>
          </a:xfrm>
        </p:spPr>
        <p:txBody>
          <a:bodyPr/>
          <a:lstStyle/>
          <a:p>
            <a:r>
              <a:rPr lang="en-IN" dirty="0" smtClean="0"/>
              <a:t>DOCKER</a:t>
            </a:r>
            <a:br>
              <a:rPr lang="en-IN" dirty="0" smtClean="0"/>
            </a:br>
            <a:r>
              <a:rPr lang="en-IN" dirty="0" smtClean="0"/>
              <a:t>Jira</a:t>
            </a:r>
            <a:br>
              <a:rPr lang="en-IN" dirty="0" smtClean="0"/>
            </a:br>
            <a:r>
              <a:rPr lang="en-IN" dirty="0" smtClean="0"/>
              <a:t>Prometheus</a:t>
            </a:r>
            <a:endParaRPr lang="en-IN" dirty="0"/>
          </a:p>
        </p:txBody>
      </p:sp>
      <p:grpSp>
        <p:nvGrpSpPr>
          <p:cNvPr id="4" name="Google Shape;1687;p49"/>
          <p:cNvGrpSpPr/>
          <p:nvPr/>
        </p:nvGrpSpPr>
        <p:grpSpPr>
          <a:xfrm>
            <a:off x="5935978" y="2099386"/>
            <a:ext cx="373053" cy="519123"/>
            <a:chOff x="8095060" y="5664590"/>
            <a:chExt cx="497404" cy="594389"/>
          </a:xfrm>
        </p:grpSpPr>
        <p:grpSp>
          <p:nvGrpSpPr>
            <p:cNvPr id="5" name="Google Shape;168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8" name="Google Shape;168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69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69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69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" name="Google Shape;169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9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9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69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" name="Google Shape;169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69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69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70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" name="Google Shape;170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70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70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80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97873" y="159327"/>
            <a:ext cx="8603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omic Sans MS" panose="030F0702030302020204" pitchFamily="66" charset="0"/>
              </a:rPr>
              <a:t>Setting up Prometheus</a:t>
            </a:r>
          </a:p>
          <a:p>
            <a:pPr algn="ctr"/>
            <a:endParaRPr lang="en-IN" dirty="0">
              <a:latin typeface="Comic Sans MS" panose="030F0702030302020204" pitchFamily="66" charset="0"/>
            </a:endParaRP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First launch </a:t>
            </a:r>
            <a:r>
              <a:rPr lang="en-IN" dirty="0" err="1" smtClean="0">
                <a:latin typeface="Comic Sans MS" panose="030F0702030302020204" pitchFamily="66" charset="0"/>
              </a:rPr>
              <a:t>grafana</a:t>
            </a:r>
            <a:r>
              <a:rPr lang="en-IN" dirty="0">
                <a:latin typeface="Comic Sans MS" panose="030F0702030302020204" pitchFamily="66" charset="0"/>
              </a:rPr>
              <a:t> </a:t>
            </a:r>
            <a:r>
              <a:rPr lang="en-IN" dirty="0" smtClean="0">
                <a:latin typeface="Comic Sans MS" panose="030F0702030302020204" pitchFamily="66" charset="0"/>
              </a:rPr>
              <a:t>at port 3000.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Download Prometheus from the </a:t>
            </a:r>
            <a:r>
              <a:rPr lang="en-IN" dirty="0">
                <a:latin typeface="Comic Sans MS" panose="030F0702030302020204" pitchFamily="66" charset="0"/>
              </a:rPr>
              <a:t>following link: </a:t>
            </a:r>
            <a:r>
              <a:rPr lang="en-IN" dirty="0">
                <a:latin typeface="Comic Sans MS" panose="030F0702030302020204" pitchFamily="66" charset="0"/>
                <a:hlinkClick r:id="rId2"/>
              </a:rPr>
              <a:t>https://prometheus.io/download</a:t>
            </a:r>
            <a:r>
              <a:rPr lang="en-IN" dirty="0" smtClean="0">
                <a:latin typeface="Comic Sans MS" panose="030F0702030302020204" pitchFamily="66" charset="0"/>
                <a:hlinkClick r:id="rId2"/>
              </a:rPr>
              <a:t>/</a:t>
            </a:r>
            <a:r>
              <a:rPr lang="en-IN" dirty="0" smtClean="0">
                <a:latin typeface="Comic Sans MS" panose="030F0702030302020204" pitchFamily="66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Post downloading, open and launch the exe file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Go and verify Prometheus in port 9090(localhost:9090)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Setting up environment is completely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Take a sample </a:t>
            </a:r>
            <a:r>
              <a:rPr lang="en-IN" dirty="0" err="1" smtClean="0">
                <a:latin typeface="Comic Sans MS" panose="030F0702030302020204" pitchFamily="66" charset="0"/>
              </a:rPr>
              <a:t>Promql</a:t>
            </a:r>
            <a:r>
              <a:rPr lang="en-IN" dirty="0" smtClean="0">
                <a:latin typeface="Comic Sans MS" panose="030F0702030302020204" pitchFamily="66" charset="0"/>
              </a:rPr>
              <a:t> query and paste in Prometheus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Click on run and observe the metrics in the form of tables and graphs</a:t>
            </a:r>
          </a:p>
          <a:p>
            <a:pPr marL="342900" indent="-342900">
              <a:buAutoNum type="arabicParenR"/>
            </a:pPr>
            <a:r>
              <a:rPr lang="en-IN" dirty="0" smtClean="0">
                <a:latin typeface="Comic Sans MS" panose="030F0702030302020204" pitchFamily="66" charset="0"/>
              </a:rPr>
              <a:t>This can be used for various applications for monitoring and alerting purposes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5" y="2689124"/>
            <a:ext cx="3502780" cy="1970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59" y="2689124"/>
            <a:ext cx="3502781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0" y="239486"/>
            <a:ext cx="4102704" cy="2307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39485"/>
            <a:ext cx="4238707" cy="230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699657"/>
            <a:ext cx="4238707" cy="2384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1" y="2699657"/>
            <a:ext cx="4102704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29" y="119743"/>
            <a:ext cx="479939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68" y="2718298"/>
            <a:ext cx="4799392" cy="230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8"/>
          <p:cNvSpPr/>
          <p:nvPr/>
        </p:nvSpPr>
        <p:spPr>
          <a:xfrm>
            <a:off x="1475855" y="2651097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4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4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4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97" name="Google Shape;1297;p48"/>
          <p:cNvSpPr txBox="1">
            <a:spLocks noGrp="1"/>
          </p:cNvSpPr>
          <p:nvPr>
            <p:ph type="body" idx="4294967295"/>
          </p:nvPr>
        </p:nvSpPr>
        <p:spPr>
          <a:xfrm>
            <a:off x="6248575" y="1662545"/>
            <a:ext cx="2438100" cy="3140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5400" dirty="0"/>
              <a:t>Thank you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7206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5"/>
          <p:cNvSpPr txBox="1">
            <a:spLocks noGrp="1"/>
          </p:cNvSpPr>
          <p:nvPr>
            <p:ph type="ctrTitle" idx="4294967295"/>
          </p:nvPr>
        </p:nvSpPr>
        <p:spPr>
          <a:xfrm>
            <a:off x="1392600" y="879764"/>
            <a:ext cx="6593700" cy="127211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Hello!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09" name="Google Shape;709;p15"/>
          <p:cNvSpPr txBox="1">
            <a:spLocks noGrp="1"/>
          </p:cNvSpPr>
          <p:nvPr>
            <p:ph type="subTitle" idx="4294967295"/>
          </p:nvPr>
        </p:nvSpPr>
        <p:spPr>
          <a:xfrm>
            <a:off x="1392600" y="2189018"/>
            <a:ext cx="6593700" cy="1810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 am </a:t>
            </a:r>
            <a:r>
              <a:rPr lang="en" sz="1800" b="1" dirty="0" smtClean="0"/>
              <a:t>anagha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I am ashna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I am kiran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I am jeswin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I am hemanth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6" name="Google Shape;1713;p49"/>
          <p:cNvGrpSpPr/>
          <p:nvPr/>
        </p:nvGrpSpPr>
        <p:grpSpPr>
          <a:xfrm>
            <a:off x="4149517" y="842627"/>
            <a:ext cx="1079865" cy="445620"/>
            <a:chOff x="2571250" y="5664711"/>
            <a:chExt cx="1439820" cy="594160"/>
          </a:xfrm>
        </p:grpSpPr>
        <p:sp>
          <p:nvSpPr>
            <p:cNvPr id="7" name="Google Shape;171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1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1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1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1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1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2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2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2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2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2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2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2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2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2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2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3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3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3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3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3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73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3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73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108364"/>
            <a:ext cx="5182018" cy="102962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dirty="0">
              <a:solidFill>
                <a:schemeClr val="accent4"/>
              </a:solidFill>
            </a:endParaRPr>
          </a:p>
          <a:p>
            <a:pPr lvl="0"/>
            <a:r>
              <a:rPr lang="en" dirty="0" smtClean="0"/>
              <a:t>Docker -</a:t>
            </a:r>
            <a:r>
              <a:rPr lang="en-GB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Build, ship and run</a:t>
            </a:r>
            <a:endParaRPr dirty="0"/>
          </a:p>
        </p:txBody>
      </p:sp>
      <p:pic>
        <p:nvPicPr>
          <p:cNvPr id="4" name="Picture 2" descr="http://cdn.softlayer.com/shutterstock_814149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00" y="2137986"/>
            <a:ext cx="1350818" cy="121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5" y="2137986"/>
            <a:ext cx="1360424" cy="1210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897" y="2137986"/>
            <a:ext cx="1360424" cy="121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22" y="176349"/>
            <a:ext cx="1895768" cy="580049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>
                    <a:lumMod val="75000"/>
                  </a:schemeClr>
                </a:solidFill>
              </a:rPr>
              <a:t>It is an ecosystem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873" y="3057779"/>
            <a:ext cx="1473573" cy="16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9" y="3057779"/>
            <a:ext cx="1470789" cy="1623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567" y="3057779"/>
            <a:ext cx="1491617" cy="1623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05" y="3057779"/>
            <a:ext cx="1492514" cy="162325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087389" y="3198848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79231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37773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22" y="788242"/>
            <a:ext cx="79472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50" dirty="0">
              <a:solidFill>
                <a:schemeClr val="tx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sz="1500" dirty="0" smtClean="0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What a Docker image or container consists of ???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sz="1500" dirty="0" smtClean="0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Frameworks</a:t>
            </a:r>
            <a:endParaRPr lang="en-IN" sz="1500" dirty="0">
              <a:solidFill>
                <a:schemeClr val="tx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endParaRPr lang="en-IN" sz="1500" dirty="0">
              <a:solidFill>
                <a:schemeClr val="tx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Application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Dependencies &amp; Libraries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49" y="220188"/>
            <a:ext cx="3479006" cy="1092994"/>
          </a:xfrm>
          <a:prstGeom prst="rect">
            <a:avLst/>
          </a:prstGeom>
        </p:spPr>
      </p:pic>
      <p:pic>
        <p:nvPicPr>
          <p:cNvPr id="12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52" y="1313182"/>
            <a:ext cx="1233005" cy="12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838" y="273844"/>
            <a:ext cx="2853512" cy="994172"/>
          </a:xfrm>
        </p:spPr>
        <p:txBody>
          <a:bodyPr>
            <a:normAutofit/>
          </a:bodyPr>
          <a:lstStyle/>
          <a:p>
            <a:r>
              <a:rPr lang="et-EE" b="1" dirty="0" smtClean="0">
                <a:solidFill>
                  <a:schemeClr val="bg1"/>
                </a:solidFill>
              </a:rPr>
              <a:t>V</a:t>
            </a:r>
            <a:endParaRPr lang="et-EE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cdn-images-1.medium.com/max/800/1*RKPXdVaqHRzmQ5RPBH_d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7" y="770930"/>
            <a:ext cx="2908095" cy="26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800/1*V5N9gJdnToIrgAgVJTtl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63" y="770931"/>
            <a:ext cx="2908095" cy="26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072" y="273844"/>
            <a:ext cx="766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        </a:t>
            </a:r>
            <a:r>
              <a:rPr lang="et-EE" sz="2400" dirty="0" smtClean="0"/>
              <a:t>VM </a:t>
            </a:r>
            <a:r>
              <a:rPr lang="en-IN" sz="2400" dirty="0" smtClean="0"/>
              <a:t>                            </a:t>
            </a:r>
            <a:r>
              <a:rPr lang="et-EE" sz="2400" dirty="0" smtClean="0"/>
              <a:t>vs </a:t>
            </a:r>
            <a:r>
              <a:rPr lang="en-IN" sz="2400" dirty="0" smtClean="0"/>
              <a:t>                    </a:t>
            </a:r>
            <a:r>
              <a:rPr lang="et-EE" sz="2400" dirty="0" smtClean="0"/>
              <a:t>Docker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5073" y="3643745"/>
            <a:ext cx="285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anose="030F0702030302020204" pitchFamily="66" charset="0"/>
              </a:rPr>
              <a:t>Huge size, Slow performance and Hard to integrate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863" y="3643745"/>
            <a:ext cx="300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anose="030F0702030302020204" pitchFamily="66" charset="0"/>
              </a:rPr>
              <a:t>Small in size, Quick performance and Easy to integrate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47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53" y="235528"/>
            <a:ext cx="6571060" cy="540327"/>
          </a:xfrm>
        </p:spPr>
        <p:txBody>
          <a:bodyPr>
            <a:noAutofit/>
          </a:bodyPr>
          <a:lstStyle/>
          <a:p>
            <a:r>
              <a:rPr lang="et-EE" sz="4400" dirty="0" smtClean="0"/>
              <a:t>Docker</a:t>
            </a:r>
            <a:endParaRPr lang="et-E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9765"/>
            <a:ext cx="7886700" cy="3789218"/>
          </a:xfrm>
        </p:spPr>
        <p:txBody>
          <a:bodyPr>
            <a:normAutofit fontScale="70000" lnSpcReduction="20000"/>
          </a:bodyPr>
          <a:lstStyle/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Ease of use. 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 allows anyone to package an application on their laptop, which in turn can run unmodified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anywhere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mantra is: “build once, run anywhere.”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Speed.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containers are very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lightweight,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they take up fewer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resources</a:t>
            </a:r>
          </a:p>
          <a:p>
            <a:r>
              <a:rPr lang="et-EE" b="1" dirty="0" smtClean="0">
                <a:solidFill>
                  <a:schemeClr val="tx1">
                    <a:lumMod val="75000"/>
                  </a:schemeClr>
                </a:solidFill>
              </a:rPr>
              <a:t>Docker </a:t>
            </a:r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Hub.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users also benefit from the increasingly rich ecosystem of Docker Hub, which you can think of as an “app store for Docker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images</a:t>
            </a:r>
          </a:p>
          <a:p>
            <a:r>
              <a:rPr lang="et-EE" b="1" dirty="0" smtClean="0">
                <a:solidFill>
                  <a:schemeClr val="tx1">
                    <a:lumMod val="75000"/>
                  </a:schemeClr>
                </a:solidFill>
              </a:rPr>
              <a:t>Modularity </a:t>
            </a:r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and Scalability.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makes it easy to break out your application’s functionality into individual containers.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With Docker, it’s become easier to link containers together to create your application, making it easy to scale or update components independently in the future.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228600"/>
            <a:ext cx="7087200" cy="6026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900" dirty="0" smtClean="0"/>
              <a:t>Docker</a:t>
            </a:r>
            <a:r>
              <a:rPr lang="et-EE" sz="4900" dirty="0" smtClean="0"/>
              <a:t> </a:t>
            </a:r>
            <a:r>
              <a:rPr lang="en-US" sz="4900" dirty="0" smtClean="0"/>
              <a:t>Installation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26" y="831274"/>
            <a:ext cx="8603673" cy="858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1)Follow this link to download Docker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for windows: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https://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www.docker.com/products/docker-desktop</a:t>
            </a:r>
            <a:endParaRPr lang="en-US" sz="15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2) Post successful installation, Launch command </a:t>
            </a:r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promnt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) in your machine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AF0A-AC04-4426-B19D-301A960FFF34}" type="slidenum">
              <a:rPr lang="et-EE" smtClean="0"/>
              <a:pPr/>
              <a:t>8</a:t>
            </a:fld>
            <a:endParaRPr lang="et-E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7" y="1566430"/>
            <a:ext cx="6359236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9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8" y="159617"/>
            <a:ext cx="3956257" cy="23210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5" y="193110"/>
            <a:ext cx="3899773" cy="2287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873" y="3068782"/>
            <a:ext cx="7578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Next steps:</a:t>
            </a:r>
          </a:p>
          <a:p>
            <a:endParaRPr lang="en-IN" dirty="0"/>
          </a:p>
          <a:p>
            <a:pPr marL="342900" indent="-342900">
              <a:buAutoNum type="arabicParenR"/>
            </a:pPr>
            <a:r>
              <a:rPr lang="en-IN" dirty="0" smtClean="0"/>
              <a:t>Push that created image to </a:t>
            </a:r>
            <a:r>
              <a:rPr lang="en-IN" dirty="0" err="1" smtClean="0"/>
              <a:t>docker</a:t>
            </a:r>
            <a:r>
              <a:rPr lang="en-IN" dirty="0" smtClean="0"/>
              <a:t> hub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 smtClean="0"/>
              <a:t>Pull that image to local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 smtClean="0"/>
              <a:t>Build a container for it and run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5" y="2737884"/>
            <a:ext cx="3899774" cy="22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607</Words>
  <Application>Microsoft Office PowerPoint</Application>
  <PresentationFormat>On-screen Show (16:9)</PresentationFormat>
  <Paragraphs>130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Wingdings</vt:lpstr>
      <vt:lpstr>Amatic SC</vt:lpstr>
      <vt:lpstr>Comic Sans MS</vt:lpstr>
      <vt:lpstr>Quicksand</vt:lpstr>
      <vt:lpstr>Arial</vt:lpstr>
      <vt:lpstr>Short Stack</vt:lpstr>
      <vt:lpstr>Knight template</vt:lpstr>
      <vt:lpstr>Capstone project Presentation </vt:lpstr>
      <vt:lpstr>DOCKER Jira Prometheus</vt:lpstr>
      <vt:lpstr>Hello!</vt:lpstr>
      <vt:lpstr>1. Docker - Build, ship and run</vt:lpstr>
      <vt:lpstr>It is an ecosystem</vt:lpstr>
      <vt:lpstr>V</vt:lpstr>
      <vt:lpstr>Docker</vt:lpstr>
      <vt:lpstr>  Docker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Presentation</dc:title>
  <dc:creator>A V HEMANTH</dc:creator>
  <cp:lastModifiedBy>Hemanth A V</cp:lastModifiedBy>
  <cp:revision>23</cp:revision>
  <dcterms:modified xsi:type="dcterms:W3CDTF">2021-12-14T16:52:56Z</dcterms:modified>
</cp:coreProperties>
</file>